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7" r:id="rId2"/>
    <p:sldId id="287" r:id="rId3"/>
    <p:sldId id="286" r:id="rId4"/>
    <p:sldId id="283" r:id="rId5"/>
    <p:sldId id="285" r:id="rId6"/>
    <p:sldId id="284" r:id="rId7"/>
    <p:sldId id="273" r:id="rId8"/>
    <p:sldId id="258" r:id="rId9"/>
    <p:sldId id="291" r:id="rId10"/>
    <p:sldId id="278" r:id="rId11"/>
    <p:sldId id="262" r:id="rId12"/>
    <p:sldId id="263" r:id="rId13"/>
    <p:sldId id="289" r:id="rId14"/>
    <p:sldId id="276" r:id="rId15"/>
    <p:sldId id="277" r:id="rId16"/>
    <p:sldId id="275" r:id="rId17"/>
    <p:sldId id="272" r:id="rId18"/>
    <p:sldId id="271" r:id="rId19"/>
    <p:sldId id="280" r:id="rId20"/>
    <p:sldId id="279" r:id="rId21"/>
    <p:sldId id="282" r:id="rId22"/>
    <p:sldId id="29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/>
    <p:restoredTop sz="96327"/>
  </p:normalViewPr>
  <p:slideViewPr>
    <p:cSldViewPr snapToGrid="0">
      <p:cViewPr varScale="1">
        <p:scale>
          <a:sx n="128" d="100"/>
          <a:sy n="128" d="100"/>
        </p:scale>
        <p:origin x="4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5_2">
  <dgm:title val=""/>
  <dgm:desc val=""/>
  <dgm:catLst>
    <dgm:cat type="accent5" pri="15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300314-1679-40FD-B750-71C3FB13DBD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5_2" csCatId="accent5" phldr="1"/>
      <dgm:spPr/>
      <dgm:t>
        <a:bodyPr/>
        <a:lstStyle/>
        <a:p>
          <a:endParaRPr lang="en-US"/>
        </a:p>
      </dgm:t>
    </dgm:pt>
    <dgm:pt modelId="{93E09C8E-E60C-44D1-B9A4-16F7630DD8A9}">
      <dgm:prSet/>
      <dgm:spPr/>
      <dgm:t>
        <a:bodyPr/>
        <a:lstStyle/>
        <a:p>
          <a:r>
            <a:rPr lang="en-CA" b="1"/>
            <a:t>Sooke is officially a Compassionate Community – one of 110 world-wide </a:t>
          </a:r>
          <a:endParaRPr lang="en-US"/>
        </a:p>
      </dgm:t>
    </dgm:pt>
    <dgm:pt modelId="{39BD3F96-4D92-4B57-8B57-065D3AB39765}" type="parTrans" cxnId="{09263BFC-19E3-4232-98BC-E419FE1D6E50}">
      <dgm:prSet/>
      <dgm:spPr/>
      <dgm:t>
        <a:bodyPr/>
        <a:lstStyle/>
        <a:p>
          <a:endParaRPr lang="en-US"/>
        </a:p>
      </dgm:t>
    </dgm:pt>
    <dgm:pt modelId="{85F7AE68-8846-4760-A3FC-7961C5A73EB5}" type="sibTrans" cxnId="{09263BFC-19E3-4232-98BC-E419FE1D6E50}">
      <dgm:prSet/>
      <dgm:spPr/>
      <dgm:t>
        <a:bodyPr/>
        <a:lstStyle/>
        <a:p>
          <a:endParaRPr lang="en-US"/>
        </a:p>
      </dgm:t>
    </dgm:pt>
    <dgm:pt modelId="{126D95C7-B9A0-45B3-B0B4-22E192932639}">
      <dgm:prSet/>
      <dgm:spPr/>
      <dgm:t>
        <a:bodyPr/>
        <a:lstStyle/>
        <a:p>
          <a:r>
            <a:rPr lang="en-CA" b="1"/>
            <a:t>This recognition (2019) by Charter for Compassion International is based on current undertakings by Sooke individuals and organizations atop a long history of local volunteerism, care and community kindness towards our most vulnerable citizens. </a:t>
          </a:r>
          <a:endParaRPr lang="en-US"/>
        </a:p>
      </dgm:t>
    </dgm:pt>
    <dgm:pt modelId="{3ABB9EA1-3564-46D1-A1F5-6E2A02B68EE7}" type="parTrans" cxnId="{0F4BD832-61A4-4264-A0B1-8C1A6E8850D3}">
      <dgm:prSet/>
      <dgm:spPr/>
      <dgm:t>
        <a:bodyPr/>
        <a:lstStyle/>
        <a:p>
          <a:endParaRPr lang="en-US"/>
        </a:p>
      </dgm:t>
    </dgm:pt>
    <dgm:pt modelId="{2DE66233-1C06-4033-B325-2AA98B874D76}" type="sibTrans" cxnId="{0F4BD832-61A4-4264-A0B1-8C1A6E8850D3}">
      <dgm:prSet/>
      <dgm:spPr/>
      <dgm:t>
        <a:bodyPr/>
        <a:lstStyle/>
        <a:p>
          <a:endParaRPr lang="en-US"/>
        </a:p>
      </dgm:t>
    </dgm:pt>
    <dgm:pt modelId="{60544B95-6604-41F8-846B-C9EAE0989E06}">
      <dgm:prSet/>
      <dgm:spPr/>
      <dgm:t>
        <a:bodyPr/>
        <a:lstStyle/>
        <a:p>
          <a:r>
            <a:rPr lang="en-CA" b="1" dirty="0"/>
            <a:t>Local volunteer groups, churches and non-profit organizations have worked with the local homeless for decades, i.e. the Sooke Crisis Centre, Sooke Food Bank, Sooke Family Resource Society, Anglican Church and Baptist Church breakfast/lunch programs. </a:t>
          </a:r>
          <a:endParaRPr lang="en-US" dirty="0"/>
        </a:p>
      </dgm:t>
    </dgm:pt>
    <dgm:pt modelId="{0C469543-6136-4C44-8BEF-83CADC1DC960}" type="parTrans" cxnId="{F2FEB849-C0CA-4E63-8DE0-BCBFC7559223}">
      <dgm:prSet/>
      <dgm:spPr/>
      <dgm:t>
        <a:bodyPr/>
        <a:lstStyle/>
        <a:p>
          <a:endParaRPr lang="en-US"/>
        </a:p>
      </dgm:t>
    </dgm:pt>
    <dgm:pt modelId="{D39EFC27-96A0-455F-A21B-31E9D2AA58D5}" type="sibTrans" cxnId="{F2FEB849-C0CA-4E63-8DE0-BCBFC7559223}">
      <dgm:prSet/>
      <dgm:spPr/>
      <dgm:t>
        <a:bodyPr/>
        <a:lstStyle/>
        <a:p>
          <a:endParaRPr lang="en-US"/>
        </a:p>
      </dgm:t>
    </dgm:pt>
    <dgm:pt modelId="{5EC4085E-022E-4CF4-89C2-F47C2075E66D}" type="pres">
      <dgm:prSet presAssocID="{22300314-1679-40FD-B750-71C3FB13DBDC}" presName="root" presStyleCnt="0">
        <dgm:presLayoutVars>
          <dgm:dir/>
          <dgm:resizeHandles val="exact"/>
        </dgm:presLayoutVars>
      </dgm:prSet>
      <dgm:spPr/>
    </dgm:pt>
    <dgm:pt modelId="{D602467F-5F4F-44CD-A9C8-9A6658AEFB14}" type="pres">
      <dgm:prSet presAssocID="{93E09C8E-E60C-44D1-B9A4-16F7630DD8A9}" presName="compNode" presStyleCnt="0"/>
      <dgm:spPr/>
    </dgm:pt>
    <dgm:pt modelId="{833D94D7-EB32-4D46-A966-EEFD4E485068}" type="pres">
      <dgm:prSet presAssocID="{93E09C8E-E60C-44D1-B9A4-16F7630DD8A9}" presName="bgRect" presStyleLbl="bgShp" presStyleIdx="0" presStyleCnt="3"/>
      <dgm:spPr/>
    </dgm:pt>
    <dgm:pt modelId="{802595EE-8C3F-4821-8207-8AA0D22E16E0}" type="pres">
      <dgm:prSet presAssocID="{93E09C8E-E60C-44D1-B9A4-16F7630DD8A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cial Network"/>
        </a:ext>
      </dgm:extLst>
    </dgm:pt>
    <dgm:pt modelId="{888373A2-091A-47E7-9243-3923044C829C}" type="pres">
      <dgm:prSet presAssocID="{93E09C8E-E60C-44D1-B9A4-16F7630DD8A9}" presName="spaceRect" presStyleCnt="0"/>
      <dgm:spPr/>
    </dgm:pt>
    <dgm:pt modelId="{39054EC0-4CD0-4877-B06F-D1C3151ED63E}" type="pres">
      <dgm:prSet presAssocID="{93E09C8E-E60C-44D1-B9A4-16F7630DD8A9}" presName="parTx" presStyleLbl="revTx" presStyleIdx="0" presStyleCnt="3">
        <dgm:presLayoutVars>
          <dgm:chMax val="0"/>
          <dgm:chPref val="0"/>
        </dgm:presLayoutVars>
      </dgm:prSet>
      <dgm:spPr/>
    </dgm:pt>
    <dgm:pt modelId="{1E36E6F3-A4EE-4CAA-9754-680E918E1DE5}" type="pres">
      <dgm:prSet presAssocID="{85F7AE68-8846-4760-A3FC-7961C5A73EB5}" presName="sibTrans" presStyleCnt="0"/>
      <dgm:spPr/>
    </dgm:pt>
    <dgm:pt modelId="{7BB81D58-8FBA-4005-A999-2B06E2CAEC68}" type="pres">
      <dgm:prSet presAssocID="{126D95C7-B9A0-45B3-B0B4-22E192932639}" presName="compNode" presStyleCnt="0"/>
      <dgm:spPr/>
    </dgm:pt>
    <dgm:pt modelId="{02C89BD3-22CD-4FB6-B4E3-2C7EF47469B9}" type="pres">
      <dgm:prSet presAssocID="{126D95C7-B9A0-45B3-B0B4-22E192932639}" presName="bgRect" presStyleLbl="bgShp" presStyleIdx="1" presStyleCnt="3"/>
      <dgm:spPr/>
    </dgm:pt>
    <dgm:pt modelId="{C07912AE-3444-4C51-8A25-A2CBB07EEC27}" type="pres">
      <dgm:prSet presAssocID="{126D95C7-B9A0-45B3-B0B4-22E19293263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E8E65144-3165-4D60-B8D5-B7723543A078}" type="pres">
      <dgm:prSet presAssocID="{126D95C7-B9A0-45B3-B0B4-22E192932639}" presName="spaceRect" presStyleCnt="0"/>
      <dgm:spPr/>
    </dgm:pt>
    <dgm:pt modelId="{A465A8F9-A8BD-46EB-B8CD-60DE0E9AF992}" type="pres">
      <dgm:prSet presAssocID="{126D95C7-B9A0-45B3-B0B4-22E192932639}" presName="parTx" presStyleLbl="revTx" presStyleIdx="1" presStyleCnt="3">
        <dgm:presLayoutVars>
          <dgm:chMax val="0"/>
          <dgm:chPref val="0"/>
        </dgm:presLayoutVars>
      </dgm:prSet>
      <dgm:spPr/>
    </dgm:pt>
    <dgm:pt modelId="{7E7AD3B3-B120-4DA6-9EA5-94C91BACC567}" type="pres">
      <dgm:prSet presAssocID="{2DE66233-1C06-4033-B325-2AA98B874D76}" presName="sibTrans" presStyleCnt="0"/>
      <dgm:spPr/>
    </dgm:pt>
    <dgm:pt modelId="{5C8868F8-19F9-4F4A-99D7-92076B6BE826}" type="pres">
      <dgm:prSet presAssocID="{60544B95-6604-41F8-846B-C9EAE0989E06}" presName="compNode" presStyleCnt="0"/>
      <dgm:spPr/>
    </dgm:pt>
    <dgm:pt modelId="{3690B039-9BF9-44E3-968D-22047A4ABDAF}" type="pres">
      <dgm:prSet presAssocID="{60544B95-6604-41F8-846B-C9EAE0989E06}" presName="bgRect" presStyleLbl="bgShp" presStyleIdx="2" presStyleCnt="3"/>
      <dgm:spPr/>
    </dgm:pt>
    <dgm:pt modelId="{E91BE510-6672-4458-A180-86AFC0BA8561}" type="pres">
      <dgm:prSet presAssocID="{60544B95-6604-41F8-846B-C9EAE0989E0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efighter"/>
        </a:ext>
      </dgm:extLst>
    </dgm:pt>
    <dgm:pt modelId="{36777D85-1C32-4E81-94E3-AAE45A293BE1}" type="pres">
      <dgm:prSet presAssocID="{60544B95-6604-41F8-846B-C9EAE0989E06}" presName="spaceRect" presStyleCnt="0"/>
      <dgm:spPr/>
    </dgm:pt>
    <dgm:pt modelId="{33C302B2-B64B-4140-A1B9-66FF45BA2FD2}" type="pres">
      <dgm:prSet presAssocID="{60544B95-6604-41F8-846B-C9EAE0989E0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B7C2F21-9D97-4297-98D0-E8C74EE4FC01}" type="presOf" srcId="{60544B95-6604-41F8-846B-C9EAE0989E06}" destId="{33C302B2-B64B-4140-A1B9-66FF45BA2FD2}" srcOrd="0" destOrd="0" presId="urn:microsoft.com/office/officeart/2018/2/layout/IconVerticalSolidList"/>
    <dgm:cxn modelId="{A8634630-5B18-4B25-8B7F-994B70AC418A}" type="presOf" srcId="{22300314-1679-40FD-B750-71C3FB13DBDC}" destId="{5EC4085E-022E-4CF4-89C2-F47C2075E66D}" srcOrd="0" destOrd="0" presId="urn:microsoft.com/office/officeart/2018/2/layout/IconVerticalSolidList"/>
    <dgm:cxn modelId="{0F4BD832-61A4-4264-A0B1-8C1A6E8850D3}" srcId="{22300314-1679-40FD-B750-71C3FB13DBDC}" destId="{126D95C7-B9A0-45B3-B0B4-22E192932639}" srcOrd="1" destOrd="0" parTransId="{3ABB9EA1-3564-46D1-A1F5-6E2A02B68EE7}" sibTransId="{2DE66233-1C06-4033-B325-2AA98B874D76}"/>
    <dgm:cxn modelId="{F2FEB849-C0CA-4E63-8DE0-BCBFC7559223}" srcId="{22300314-1679-40FD-B750-71C3FB13DBDC}" destId="{60544B95-6604-41F8-846B-C9EAE0989E06}" srcOrd="2" destOrd="0" parTransId="{0C469543-6136-4C44-8BEF-83CADC1DC960}" sibTransId="{D39EFC27-96A0-455F-A21B-31E9D2AA58D5}"/>
    <dgm:cxn modelId="{8D99E69D-FCA5-4BA5-9132-26CE1C1AEDAB}" type="presOf" srcId="{93E09C8E-E60C-44D1-B9A4-16F7630DD8A9}" destId="{39054EC0-4CD0-4877-B06F-D1C3151ED63E}" srcOrd="0" destOrd="0" presId="urn:microsoft.com/office/officeart/2018/2/layout/IconVerticalSolidList"/>
    <dgm:cxn modelId="{2AF9B7B6-0DEF-4264-B8C2-F49E8481FA15}" type="presOf" srcId="{126D95C7-B9A0-45B3-B0B4-22E192932639}" destId="{A465A8F9-A8BD-46EB-B8CD-60DE0E9AF992}" srcOrd="0" destOrd="0" presId="urn:microsoft.com/office/officeart/2018/2/layout/IconVerticalSolidList"/>
    <dgm:cxn modelId="{09263BFC-19E3-4232-98BC-E419FE1D6E50}" srcId="{22300314-1679-40FD-B750-71C3FB13DBDC}" destId="{93E09C8E-E60C-44D1-B9A4-16F7630DD8A9}" srcOrd="0" destOrd="0" parTransId="{39BD3F96-4D92-4B57-8B57-065D3AB39765}" sibTransId="{85F7AE68-8846-4760-A3FC-7961C5A73EB5}"/>
    <dgm:cxn modelId="{38E81B9F-9F0E-44F2-8952-367276918FDC}" type="presParOf" srcId="{5EC4085E-022E-4CF4-89C2-F47C2075E66D}" destId="{D602467F-5F4F-44CD-A9C8-9A6658AEFB14}" srcOrd="0" destOrd="0" presId="urn:microsoft.com/office/officeart/2018/2/layout/IconVerticalSolidList"/>
    <dgm:cxn modelId="{6C49CDC3-5DD6-4C74-B9FC-5061EC5E7C7B}" type="presParOf" srcId="{D602467F-5F4F-44CD-A9C8-9A6658AEFB14}" destId="{833D94D7-EB32-4D46-A966-EEFD4E485068}" srcOrd="0" destOrd="0" presId="urn:microsoft.com/office/officeart/2018/2/layout/IconVerticalSolidList"/>
    <dgm:cxn modelId="{6117E9CA-C74B-4B38-BC43-5C2C8866D27B}" type="presParOf" srcId="{D602467F-5F4F-44CD-A9C8-9A6658AEFB14}" destId="{802595EE-8C3F-4821-8207-8AA0D22E16E0}" srcOrd="1" destOrd="0" presId="urn:microsoft.com/office/officeart/2018/2/layout/IconVerticalSolidList"/>
    <dgm:cxn modelId="{7EDC2D68-799D-4799-A48C-2F31C4F00353}" type="presParOf" srcId="{D602467F-5F4F-44CD-A9C8-9A6658AEFB14}" destId="{888373A2-091A-47E7-9243-3923044C829C}" srcOrd="2" destOrd="0" presId="urn:microsoft.com/office/officeart/2018/2/layout/IconVerticalSolidList"/>
    <dgm:cxn modelId="{F273AC1E-5477-468F-8AFD-D62E476F9567}" type="presParOf" srcId="{D602467F-5F4F-44CD-A9C8-9A6658AEFB14}" destId="{39054EC0-4CD0-4877-B06F-D1C3151ED63E}" srcOrd="3" destOrd="0" presId="urn:microsoft.com/office/officeart/2018/2/layout/IconVerticalSolidList"/>
    <dgm:cxn modelId="{BC0F7C44-CE77-45CF-BFD5-61481887D263}" type="presParOf" srcId="{5EC4085E-022E-4CF4-89C2-F47C2075E66D}" destId="{1E36E6F3-A4EE-4CAA-9754-680E918E1DE5}" srcOrd="1" destOrd="0" presId="urn:microsoft.com/office/officeart/2018/2/layout/IconVerticalSolidList"/>
    <dgm:cxn modelId="{D96F1D03-BD5B-4AB9-B57D-8D5F3779E3DF}" type="presParOf" srcId="{5EC4085E-022E-4CF4-89C2-F47C2075E66D}" destId="{7BB81D58-8FBA-4005-A999-2B06E2CAEC68}" srcOrd="2" destOrd="0" presId="urn:microsoft.com/office/officeart/2018/2/layout/IconVerticalSolidList"/>
    <dgm:cxn modelId="{397CE250-9566-4952-8A32-963A02451329}" type="presParOf" srcId="{7BB81D58-8FBA-4005-A999-2B06E2CAEC68}" destId="{02C89BD3-22CD-4FB6-B4E3-2C7EF47469B9}" srcOrd="0" destOrd="0" presId="urn:microsoft.com/office/officeart/2018/2/layout/IconVerticalSolidList"/>
    <dgm:cxn modelId="{280D10D2-CB3B-4FB6-8A93-FAF0C9662FCA}" type="presParOf" srcId="{7BB81D58-8FBA-4005-A999-2B06E2CAEC68}" destId="{C07912AE-3444-4C51-8A25-A2CBB07EEC27}" srcOrd="1" destOrd="0" presId="urn:microsoft.com/office/officeart/2018/2/layout/IconVerticalSolidList"/>
    <dgm:cxn modelId="{4B375F1C-72DD-4D7C-8AA4-F83E7819FECE}" type="presParOf" srcId="{7BB81D58-8FBA-4005-A999-2B06E2CAEC68}" destId="{E8E65144-3165-4D60-B8D5-B7723543A078}" srcOrd="2" destOrd="0" presId="urn:microsoft.com/office/officeart/2018/2/layout/IconVerticalSolidList"/>
    <dgm:cxn modelId="{54A739A1-A83B-485A-8925-D2E82F877442}" type="presParOf" srcId="{7BB81D58-8FBA-4005-A999-2B06E2CAEC68}" destId="{A465A8F9-A8BD-46EB-B8CD-60DE0E9AF992}" srcOrd="3" destOrd="0" presId="urn:microsoft.com/office/officeart/2018/2/layout/IconVerticalSolidList"/>
    <dgm:cxn modelId="{C1846883-6001-4249-8249-6757D6C68F6B}" type="presParOf" srcId="{5EC4085E-022E-4CF4-89C2-F47C2075E66D}" destId="{7E7AD3B3-B120-4DA6-9EA5-94C91BACC567}" srcOrd="3" destOrd="0" presId="urn:microsoft.com/office/officeart/2018/2/layout/IconVerticalSolidList"/>
    <dgm:cxn modelId="{3C537384-140E-4DEB-80F7-ED5A816260C3}" type="presParOf" srcId="{5EC4085E-022E-4CF4-89C2-F47C2075E66D}" destId="{5C8868F8-19F9-4F4A-99D7-92076B6BE826}" srcOrd="4" destOrd="0" presId="urn:microsoft.com/office/officeart/2018/2/layout/IconVerticalSolidList"/>
    <dgm:cxn modelId="{AB4BA8AB-CE0E-4E02-9D97-174912871C5F}" type="presParOf" srcId="{5C8868F8-19F9-4F4A-99D7-92076B6BE826}" destId="{3690B039-9BF9-44E3-968D-22047A4ABDAF}" srcOrd="0" destOrd="0" presId="urn:microsoft.com/office/officeart/2018/2/layout/IconVerticalSolidList"/>
    <dgm:cxn modelId="{34DF0E71-1C26-4BF2-A870-EBBC797BF61D}" type="presParOf" srcId="{5C8868F8-19F9-4F4A-99D7-92076B6BE826}" destId="{E91BE510-6672-4458-A180-86AFC0BA8561}" srcOrd="1" destOrd="0" presId="urn:microsoft.com/office/officeart/2018/2/layout/IconVerticalSolidList"/>
    <dgm:cxn modelId="{0D57BB0F-36C1-499F-ABCD-7CF6C3A4CC63}" type="presParOf" srcId="{5C8868F8-19F9-4F4A-99D7-92076B6BE826}" destId="{36777D85-1C32-4E81-94E3-AAE45A293BE1}" srcOrd="2" destOrd="0" presId="urn:microsoft.com/office/officeart/2018/2/layout/IconVerticalSolidList"/>
    <dgm:cxn modelId="{EA920520-D88B-4A51-B590-A691D7D053AA}" type="presParOf" srcId="{5C8868F8-19F9-4F4A-99D7-92076B6BE826}" destId="{33C302B2-B64B-4140-A1B9-66FF45BA2FD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3D94D7-EB32-4D46-A966-EEFD4E485068}">
      <dsp:nvSpPr>
        <dsp:cNvPr id="0" name=""/>
        <dsp:cNvSpPr/>
      </dsp:nvSpPr>
      <dsp:spPr>
        <a:xfrm>
          <a:off x="0" y="531"/>
          <a:ext cx="10515600" cy="124328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2595EE-8C3F-4821-8207-8AA0D22E16E0}">
      <dsp:nvSpPr>
        <dsp:cNvPr id="0" name=""/>
        <dsp:cNvSpPr/>
      </dsp:nvSpPr>
      <dsp:spPr>
        <a:xfrm>
          <a:off x="376092" y="280269"/>
          <a:ext cx="683804" cy="6838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054EC0-4CD0-4877-B06F-D1C3151ED63E}">
      <dsp:nvSpPr>
        <dsp:cNvPr id="0" name=""/>
        <dsp:cNvSpPr/>
      </dsp:nvSpPr>
      <dsp:spPr>
        <a:xfrm>
          <a:off x="1435988" y="531"/>
          <a:ext cx="9079611" cy="12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81" tIns="131581" rIns="131581" bIns="13158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b="1" kern="1200"/>
            <a:t>Sooke is officially a Compassionate Community – one of 110 world-wide </a:t>
          </a:r>
          <a:endParaRPr lang="en-US" sz="1900" kern="1200"/>
        </a:p>
      </dsp:txBody>
      <dsp:txXfrm>
        <a:off x="1435988" y="531"/>
        <a:ext cx="9079611" cy="1243280"/>
      </dsp:txXfrm>
    </dsp:sp>
    <dsp:sp modelId="{02C89BD3-22CD-4FB6-B4E3-2C7EF47469B9}">
      <dsp:nvSpPr>
        <dsp:cNvPr id="0" name=""/>
        <dsp:cNvSpPr/>
      </dsp:nvSpPr>
      <dsp:spPr>
        <a:xfrm>
          <a:off x="0" y="1554631"/>
          <a:ext cx="10515600" cy="124328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7912AE-3444-4C51-8A25-A2CBB07EEC27}">
      <dsp:nvSpPr>
        <dsp:cNvPr id="0" name=""/>
        <dsp:cNvSpPr/>
      </dsp:nvSpPr>
      <dsp:spPr>
        <a:xfrm>
          <a:off x="376092" y="1834369"/>
          <a:ext cx="683804" cy="6838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65A8F9-A8BD-46EB-B8CD-60DE0E9AF992}">
      <dsp:nvSpPr>
        <dsp:cNvPr id="0" name=""/>
        <dsp:cNvSpPr/>
      </dsp:nvSpPr>
      <dsp:spPr>
        <a:xfrm>
          <a:off x="1435988" y="1554631"/>
          <a:ext cx="9079611" cy="12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81" tIns="131581" rIns="131581" bIns="13158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b="1" kern="1200"/>
            <a:t>This recognition (2019) by Charter for Compassion International is based on current undertakings by Sooke individuals and organizations atop a long history of local volunteerism, care and community kindness towards our most vulnerable citizens. </a:t>
          </a:r>
          <a:endParaRPr lang="en-US" sz="1900" kern="1200"/>
        </a:p>
      </dsp:txBody>
      <dsp:txXfrm>
        <a:off x="1435988" y="1554631"/>
        <a:ext cx="9079611" cy="1243280"/>
      </dsp:txXfrm>
    </dsp:sp>
    <dsp:sp modelId="{3690B039-9BF9-44E3-968D-22047A4ABDAF}">
      <dsp:nvSpPr>
        <dsp:cNvPr id="0" name=""/>
        <dsp:cNvSpPr/>
      </dsp:nvSpPr>
      <dsp:spPr>
        <a:xfrm>
          <a:off x="0" y="3108732"/>
          <a:ext cx="10515600" cy="124328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1BE510-6672-4458-A180-86AFC0BA8561}">
      <dsp:nvSpPr>
        <dsp:cNvPr id="0" name=""/>
        <dsp:cNvSpPr/>
      </dsp:nvSpPr>
      <dsp:spPr>
        <a:xfrm>
          <a:off x="376092" y="3388470"/>
          <a:ext cx="683804" cy="6838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C302B2-B64B-4140-A1B9-66FF45BA2FD2}">
      <dsp:nvSpPr>
        <dsp:cNvPr id="0" name=""/>
        <dsp:cNvSpPr/>
      </dsp:nvSpPr>
      <dsp:spPr>
        <a:xfrm>
          <a:off x="1435988" y="3108732"/>
          <a:ext cx="9079611" cy="12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81" tIns="131581" rIns="131581" bIns="13158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b="1" kern="1200" dirty="0"/>
            <a:t>Local volunteer groups, churches and non-profit organizations have worked with the local homeless for decades, i.e. the Sooke Crisis Centre, Sooke Food Bank, Sooke Family Resource Society, Anglican Church and Baptist Church breakfast/lunch programs. </a:t>
          </a:r>
          <a:endParaRPr lang="en-US" sz="1900" kern="1200" dirty="0"/>
        </a:p>
      </dsp:txBody>
      <dsp:txXfrm>
        <a:off x="1435988" y="3108732"/>
        <a:ext cx="9079611" cy="1243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E5227-493C-FE4B-84E9-478572146573}" type="datetimeFigureOut">
              <a:rPr lang="en-US" smtClean="0"/>
              <a:t>11/24/23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34305-D46C-B840-832A-B78165D8F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5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34305-D46C-B840-832A-B78165D8F8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782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306A9-8B3F-56AF-4DBB-1CAE6B4E2F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7A7967-1AE2-84C1-0351-62EF10AC61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0F7F6-DA78-C595-E228-273A2B09A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DC018-7CD3-BF40-A293-9D5C081D6B86}" type="datetimeFigureOut">
              <a:rPr lang="en-US" smtClean="0"/>
              <a:t>11/24/23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7C779A-9A33-9832-5D40-42E95129F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14ABD-78DB-5A95-1A6D-94F097CA2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7F7A9-3EC9-5B4F-B333-6416004C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341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D218E-6F96-B54C-5170-6DE4D786D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A98735-6AE5-D5B9-4F3D-905C4BC977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C2650-AD73-780D-FA08-CEAEA7D8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DC018-7CD3-BF40-A293-9D5C081D6B86}" type="datetimeFigureOut">
              <a:rPr lang="en-US" smtClean="0"/>
              <a:t>11/24/23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A4098-DE67-6A67-A415-4D7ACDE0A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5DB26-B123-3BB5-082D-39C9DB282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7F7A9-3EC9-5B4F-B333-6416004C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91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A2D384-6864-0608-A6B8-958F2609FD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EAD9CC-1663-B6BE-7F74-A52363AA5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7779B-D914-DCC1-DEC2-E42EE3984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DC018-7CD3-BF40-A293-9D5C081D6B86}" type="datetimeFigureOut">
              <a:rPr lang="en-US" smtClean="0"/>
              <a:t>11/24/23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FFF12-E1E2-6889-280A-EF1D6CCBE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97479-C05B-068B-75B7-E27715931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7F7A9-3EC9-5B4F-B333-6416004C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25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02C5F-5D8F-F7DE-10C8-E1481D802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13418-3214-2763-A6BF-CFD76BE15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2AD4A-3E4F-250E-9CD9-AB757D82A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DC018-7CD3-BF40-A293-9D5C081D6B86}" type="datetimeFigureOut">
              <a:rPr lang="en-US" smtClean="0"/>
              <a:t>11/24/23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8E454-4598-93D2-A844-EB225D156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E939F-683F-79CD-3BC5-CEA9E9B53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7F7A9-3EC9-5B4F-B333-6416004C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12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0C0A8-ADE2-87FB-699D-040D53AC6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01749-0CF7-7467-F686-CA55046A7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6C095-6C76-C993-1A98-C299220F5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DC018-7CD3-BF40-A293-9D5C081D6B86}" type="datetimeFigureOut">
              <a:rPr lang="en-US" smtClean="0"/>
              <a:t>11/24/23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7BA95-839A-5522-DFC5-AF86D18DB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9C92D-A07F-B9CF-D08A-667720965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7F7A9-3EC9-5B4F-B333-6416004C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51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D2314-9C51-D74A-A971-0F24AD715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51C28-65E6-892D-CF99-8DDB04DA6E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53069-5973-F586-A779-2BA185A818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8E6072-C289-1685-0907-0182CE9A1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DC018-7CD3-BF40-A293-9D5C081D6B86}" type="datetimeFigureOut">
              <a:rPr lang="en-US" smtClean="0"/>
              <a:t>11/24/23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E75B07-C292-0834-926F-B97AC1B55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4BEF27-A879-A818-4076-5AFF3A045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7F7A9-3EC9-5B4F-B333-6416004C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8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291F5-814A-B3E9-228E-1A4CE3CFF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CDF761-8A38-8444-7E38-9B142D9B3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B9AE48-C7D3-245F-2602-E472D1BDAA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C86FF1-7F0E-984A-932A-AA73268A5B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30CCE0-7703-E80F-5005-E13AEBFF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FE8B44-84D2-1A48-D6BC-4D94E76B6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DC018-7CD3-BF40-A293-9D5C081D6B86}" type="datetimeFigureOut">
              <a:rPr lang="en-US" smtClean="0"/>
              <a:t>11/24/23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8464DE-FBA6-ECBA-01B0-227FE8F98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487C9-EDA8-49A4-968F-95EB8DC69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7F7A9-3EC9-5B4F-B333-6416004C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082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8D6ED-1B0D-03E5-26E8-C0DA8C6CE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9A083C-68E8-CFBC-5FF5-1527FC009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DC018-7CD3-BF40-A293-9D5C081D6B86}" type="datetimeFigureOut">
              <a:rPr lang="en-US" smtClean="0"/>
              <a:t>11/24/23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4A1863-5C08-348E-CC75-63062D4B3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80F335-3DCB-6E95-3FCC-4DB3DD1F1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7F7A9-3EC9-5B4F-B333-6416004C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2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E88228-E59C-7E9E-A2AA-5E8DEF0EC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DC018-7CD3-BF40-A293-9D5C081D6B86}" type="datetimeFigureOut">
              <a:rPr lang="en-US" smtClean="0"/>
              <a:t>11/24/23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19D222-AA97-5B03-BE18-93AD06FAF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B9A15A-31B7-AD51-A9D8-5F91FDB42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7F7A9-3EC9-5B4F-B333-6416004C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22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B576B-7B3A-8BED-E121-B81DD1EB2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D06F8-3353-1FC4-34D0-BD1F6BFC6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17F2F3-2104-4071-9DCD-BC2D5C27B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0A97EA-2135-3BE5-DEC0-FB3A79EC2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DC018-7CD3-BF40-A293-9D5C081D6B86}" type="datetimeFigureOut">
              <a:rPr lang="en-US" smtClean="0"/>
              <a:t>11/24/23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145760-41E6-D4C7-FA3A-69E415685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6EADC3-29AC-A6C2-05F9-1A32E4B80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7F7A9-3EC9-5B4F-B333-6416004C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458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AACAC-48CE-4B34-E101-FBCA62027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408BCC-3D0C-5A36-D0C6-43F63F2C6B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03A639-D3DB-750C-03D8-38B2D9E20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73C57-3640-868A-C874-D9D60D3C7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DC018-7CD3-BF40-A293-9D5C081D6B86}" type="datetimeFigureOut">
              <a:rPr lang="en-US" smtClean="0"/>
              <a:t>11/24/23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31DC4B-41A8-8A2F-AC92-19462AE04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7AE698-F791-EBDE-7587-3A587A00B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7F7A9-3EC9-5B4F-B333-6416004C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61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045866-DCA6-BE3C-AEBA-5EE36E439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4A8F23-74D5-63B9-F397-61A65CAA2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460A49-BDE4-8D0F-2B01-36374D39B9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DC018-7CD3-BF40-A293-9D5C081D6B86}" type="datetimeFigureOut">
              <a:rPr lang="en-US" smtClean="0"/>
              <a:t>11/24/23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F6905-BACB-08B5-49CD-E1C041E1A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14926-4E6A-C9E2-42FC-0A24D6E375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7F7A9-3EC9-5B4F-B333-6416004C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73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E5270D-F0A4-C15E-2BAD-9473707978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37" t="5904" r="2" b="2405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5C7B45-71C4-7F68-EDA7-BD3D44B5B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3700"/>
              <a:t>Sooke Homelessness Coalition</a:t>
            </a:r>
            <a:br>
              <a:rPr lang="en-US" sz="3700"/>
            </a:br>
            <a:br>
              <a:rPr lang="en-US" sz="3700"/>
            </a:br>
            <a:r>
              <a:rPr lang="en-US" sz="3700"/>
              <a:t>Community Action Team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3B59C3-FA91-A415-7DCF-88A71410BF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>
            <a:normAutofit/>
          </a:bodyPr>
          <a:lstStyle/>
          <a:p>
            <a:pPr algn="l"/>
            <a:r>
              <a:rPr lang="en-US" sz="2000"/>
              <a:t>November 24, 2023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36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olourful strings being woven togehter">
            <a:extLst>
              <a:ext uri="{FF2B5EF4-FFF2-40B4-BE49-F238E27FC236}">
                <a16:creationId xmlns:a16="http://schemas.microsoft.com/office/drawing/2014/main" id="{28B308C0-7AE4-C092-9D1C-B8955173A5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0" t="6484" r="19397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B0C907-171E-B357-DAC1-2D173A9BB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 dirty="0"/>
              <a:t>Leading unrealized Priority Actions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6772E-B485-27B9-9308-75078C805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1700" dirty="0"/>
              <a:t>To form an Education and Communications Working Group </a:t>
            </a:r>
          </a:p>
          <a:p>
            <a:r>
              <a:rPr lang="en-US" sz="1700" dirty="0"/>
              <a:t>Address and prevent youth homelessness in Sooke region </a:t>
            </a:r>
          </a:p>
          <a:p>
            <a:r>
              <a:rPr lang="en-US" sz="1700" dirty="0"/>
              <a:t>To create a Lived/Living Experience Advisory Council </a:t>
            </a:r>
          </a:p>
          <a:p>
            <a:r>
              <a:rPr lang="en-US" sz="1700" dirty="0"/>
              <a:t>Homelessness navigators for Sooke region  </a:t>
            </a:r>
          </a:p>
          <a:p>
            <a:pPr marL="0" indent="0">
              <a:buNone/>
            </a:pPr>
            <a:endParaRPr lang="en-US" sz="1700" dirty="0"/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535809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947F5-C22F-6D66-F0EE-1570F3D9D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167"/>
            <a:ext cx="10515600" cy="1765736"/>
          </a:xfrm>
        </p:spPr>
        <p:txBody>
          <a:bodyPr>
            <a:normAutofit fontScale="90000"/>
          </a:bodyPr>
          <a:lstStyle/>
          <a:p>
            <a:br>
              <a:rPr lang="en-CA" sz="31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31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Sooke Community Advisory Team </a:t>
            </a:r>
            <a:br>
              <a:rPr lang="en-CA" sz="31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CA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Terms of Reference based on the BC Housing template -- created, modified and approved by the SHC</a:t>
            </a:r>
            <a:br>
              <a:rPr lang="en-CA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BC Housing twice attempted unsuccessfully to launch its advisory group; recognizes SHC serves this purpose</a:t>
            </a:r>
            <a:br>
              <a:rPr lang="en-CA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SHC decided independently to form a CAT  </a:t>
            </a:r>
            <a:br>
              <a:rPr lang="en-CA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First </a:t>
            </a:r>
            <a:r>
              <a:rPr lang="en-CA" sz="2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monthly meeting on Nov. 24, 2023 </a:t>
            </a:r>
            <a:br>
              <a:rPr lang="en-CA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6" name="Content Placeholder 5" descr="A list of a community member&#10;&#10;Description automatically generated with medium confidence">
            <a:extLst>
              <a:ext uri="{FF2B5EF4-FFF2-40B4-BE49-F238E27FC236}">
                <a16:creationId xmlns:a16="http://schemas.microsoft.com/office/drawing/2014/main" id="{13FF0B19-38FB-97BF-FC6F-035A393CDC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0816" y="2070538"/>
            <a:ext cx="8810368" cy="4382814"/>
          </a:xfrm>
        </p:spPr>
      </p:pic>
    </p:spTree>
    <p:extLst>
      <p:ext uri="{BB962C8B-B14F-4D97-AF65-F5344CB8AC3E}">
        <p14:creationId xmlns:p14="http://schemas.microsoft.com/office/powerpoint/2010/main" val="235362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rane on a pole&#10;&#10;Description automatically generated">
            <a:extLst>
              <a:ext uri="{FF2B5EF4-FFF2-40B4-BE49-F238E27FC236}">
                <a16:creationId xmlns:a16="http://schemas.microsoft.com/office/drawing/2014/main" id="{DE41A478-46EA-FCA9-8177-26D5426AAA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6"/>
          <a:stretch/>
        </p:blipFill>
        <p:spPr>
          <a:xfrm>
            <a:off x="2522358" y="252259"/>
            <a:ext cx="966964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0E7A64-BB34-FBA8-5C01-D884DDC31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49" y="365125"/>
            <a:ext cx="2383210" cy="4750572"/>
          </a:xfrm>
        </p:spPr>
        <p:txBody>
          <a:bodyPr>
            <a:normAutofit/>
          </a:bodyPr>
          <a:lstStyle/>
          <a:p>
            <a:r>
              <a:rPr lang="en-CA" sz="19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Operationalize the Sooke Hub at </a:t>
            </a:r>
            <a:r>
              <a:rPr lang="en-CA" sz="19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Hummingbird Place </a:t>
            </a:r>
            <a:r>
              <a:rPr lang="en-CA" sz="12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(formerly the Hope Centre) </a:t>
            </a:r>
            <a:br>
              <a:rPr lang="en-CA" sz="19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CA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CA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1900" kern="100" dirty="0"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Near competition of a ground-floor service hub that will include six shelter beds, support-worker office space, commercial kitchen, common area, showers, laundry facilities.  Serving Hummingbird residents and all those at-risk of homelessness in the community. </a:t>
            </a:r>
            <a:br>
              <a:rPr lang="en-CA" sz="1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9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9B2868C-5784-6D4E-7849-25AEA4A89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4930" y="6067167"/>
            <a:ext cx="125459" cy="109795"/>
          </a:xfrm>
        </p:spPr>
        <p:txBody>
          <a:bodyPr>
            <a:normAutofit fontScale="25000" lnSpcReduction="20000"/>
          </a:bodyPr>
          <a:lstStyle/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80081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b="1" dirty="0">
                <a:solidFill>
                  <a:srgbClr val="7030A0"/>
                </a:solidFill>
                <a:latin typeface="Arial Hebrew Scholar" charset="-79"/>
                <a:ea typeface="Arial Hebrew Scholar" charset="-79"/>
                <a:cs typeface="Arial Hebrew Scholar" charset="-79"/>
              </a:rPr>
              <a:t>Ongoing: Community Education &amp; Engagement</a:t>
            </a:r>
            <a:endParaRPr lang="en-US" sz="3600" b="1" dirty="0">
              <a:solidFill>
                <a:srgbClr val="7030A0"/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588442"/>
            <a:ext cx="4092019" cy="5194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460" y="1941922"/>
            <a:ext cx="5599522" cy="26017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29460" y="4581146"/>
            <a:ext cx="542434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Strat Plan Communications Priorities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Website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Media Relations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Social Media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Talking Circles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Lived Experience Spokespeople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Face2Face With Stigma Workshops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29460" y="1588442"/>
            <a:ext cx="4628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Coldest Night of the Year – Saturday, Feb. 24, 2024 </a:t>
            </a:r>
          </a:p>
        </p:txBody>
      </p:sp>
    </p:spTree>
    <p:extLst>
      <p:ext uri="{BB962C8B-B14F-4D97-AF65-F5344CB8AC3E}">
        <p14:creationId xmlns:p14="http://schemas.microsoft.com/office/powerpoint/2010/main" val="643920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72243-4502-C9E9-8568-722B1557D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8174"/>
            <a:ext cx="10721010" cy="328664"/>
          </a:xfrm>
        </p:spPr>
        <p:txBody>
          <a:bodyPr>
            <a:normAutofit fontScale="90000"/>
          </a:bodyPr>
          <a:lstStyle/>
          <a:p>
            <a:r>
              <a:rPr lang="en-US" dirty="0"/>
              <a:t>Advocacy</a:t>
            </a:r>
          </a:p>
        </p:txBody>
      </p:sp>
      <p:pic>
        <p:nvPicPr>
          <p:cNvPr id="5" name="Content Placeholder 4" descr="A newspaper with a group of people fishing&#10;&#10;Description automatically generated">
            <a:extLst>
              <a:ext uri="{FF2B5EF4-FFF2-40B4-BE49-F238E27FC236}">
                <a16:creationId xmlns:a16="http://schemas.microsoft.com/office/drawing/2014/main" id="{4F5E2EB4-076B-0366-D995-DBA9BCA7A1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9214" y="855438"/>
            <a:ext cx="7640664" cy="7201064"/>
          </a:xfrm>
        </p:spPr>
      </p:pic>
    </p:spTree>
    <p:extLst>
      <p:ext uri="{BB962C8B-B14F-4D97-AF65-F5344CB8AC3E}">
        <p14:creationId xmlns:p14="http://schemas.microsoft.com/office/powerpoint/2010/main" val="1508319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67CBD-CAE0-78BD-3A62-3DDB25DEA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in a newspaper&#10;&#10;Description automatically generated">
            <a:extLst>
              <a:ext uri="{FF2B5EF4-FFF2-40B4-BE49-F238E27FC236}">
                <a16:creationId xmlns:a16="http://schemas.microsoft.com/office/drawing/2014/main" id="{4EFAFD74-8DA5-52A8-1C49-97B9A3FF39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431" y="573437"/>
            <a:ext cx="10116586" cy="5919438"/>
          </a:xfrm>
        </p:spPr>
      </p:pic>
    </p:spTree>
    <p:extLst>
      <p:ext uri="{BB962C8B-B14F-4D97-AF65-F5344CB8AC3E}">
        <p14:creationId xmlns:p14="http://schemas.microsoft.com/office/powerpoint/2010/main" val="2343949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1D4FC-EDDA-EB59-E762-C73CDD0F7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719"/>
          </a:xfrm>
        </p:spPr>
        <p:txBody>
          <a:bodyPr>
            <a:normAutofit fontScale="90000"/>
          </a:bodyPr>
          <a:lstStyle/>
          <a:p>
            <a:r>
              <a:rPr lang="en-US" dirty="0"/>
              <a:t>*</a:t>
            </a:r>
          </a:p>
        </p:txBody>
      </p:sp>
      <p:pic>
        <p:nvPicPr>
          <p:cNvPr id="5" name="Content Placeholder 4" descr="A newspaper with a picture of a lake and mountains&#10;&#10;Description automatically generated">
            <a:extLst>
              <a:ext uri="{FF2B5EF4-FFF2-40B4-BE49-F238E27FC236}">
                <a16:creationId xmlns:a16="http://schemas.microsoft.com/office/drawing/2014/main" id="{0244DE4F-80FA-8022-5B23-AFB4F6324C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0369" y="553747"/>
            <a:ext cx="10165597" cy="5750505"/>
          </a:xfrm>
        </p:spPr>
      </p:pic>
    </p:spTree>
    <p:extLst>
      <p:ext uri="{BB962C8B-B14F-4D97-AF65-F5344CB8AC3E}">
        <p14:creationId xmlns:p14="http://schemas.microsoft.com/office/powerpoint/2010/main" val="1210618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FD595-7393-61D4-B9BF-3210ED5C2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31408"/>
          </a:xfrm>
        </p:spPr>
        <p:txBody>
          <a:bodyPr>
            <a:normAutofit fontScale="90000"/>
          </a:bodyPr>
          <a:lstStyle/>
          <a:p>
            <a:r>
              <a:rPr lang="en-US" dirty="0"/>
              <a:t>Sooke Food Bank out-reach to Sooke Shelter </a:t>
            </a:r>
          </a:p>
        </p:txBody>
      </p:sp>
      <p:pic>
        <p:nvPicPr>
          <p:cNvPr id="5" name="Content Placeholder 4" descr="A group of people standing next to a table with bags&#10;&#10;Description automatically generated">
            <a:extLst>
              <a:ext uri="{FF2B5EF4-FFF2-40B4-BE49-F238E27FC236}">
                <a16:creationId xmlns:a16="http://schemas.microsoft.com/office/drawing/2014/main" id="{9E7977C8-C7E7-6DC4-9E08-E224E735EB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799" y="1248031"/>
            <a:ext cx="8398565" cy="4928931"/>
          </a:xfrm>
        </p:spPr>
      </p:pic>
    </p:spTree>
    <p:extLst>
      <p:ext uri="{BB962C8B-B14F-4D97-AF65-F5344CB8AC3E}">
        <p14:creationId xmlns:p14="http://schemas.microsoft.com/office/powerpoint/2010/main" val="337410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7B072-F53B-B4B4-07E3-B3954FA05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6"/>
            <a:ext cx="10515600" cy="28279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Community at Hummingbird Place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 descr="A group of people in clothing&#10;&#10;Description automatically generated">
            <a:extLst>
              <a:ext uri="{FF2B5EF4-FFF2-40B4-BE49-F238E27FC236}">
                <a16:creationId xmlns:a16="http://schemas.microsoft.com/office/drawing/2014/main" id="{FEC69C2C-391B-5658-57B2-5564644AF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861" y="963827"/>
            <a:ext cx="8321031" cy="5213136"/>
          </a:xfrm>
        </p:spPr>
      </p:pic>
    </p:spTree>
    <p:extLst>
      <p:ext uri="{BB962C8B-B14F-4D97-AF65-F5344CB8AC3E}">
        <p14:creationId xmlns:p14="http://schemas.microsoft.com/office/powerpoint/2010/main" val="1613998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203A0-89E4-9F15-00C4-833C0D7EF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828"/>
          </a:xfrm>
        </p:spPr>
        <p:txBody>
          <a:bodyPr>
            <a:normAutofit fontScale="90000"/>
          </a:bodyPr>
          <a:lstStyle/>
          <a:p>
            <a:r>
              <a:rPr lang="en-US" dirty="0"/>
              <a:t>*</a:t>
            </a:r>
          </a:p>
        </p:txBody>
      </p:sp>
      <p:pic>
        <p:nvPicPr>
          <p:cNvPr id="5" name="Content Placeholder 4" descr="A person standing next to a tent&#10;&#10;Description automatically generated">
            <a:extLst>
              <a:ext uri="{FF2B5EF4-FFF2-40B4-BE49-F238E27FC236}">
                <a16:creationId xmlns:a16="http://schemas.microsoft.com/office/drawing/2014/main" id="{84A90C64-F40B-BB6F-4BC1-37FCF44346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5742" y="588936"/>
            <a:ext cx="7191214" cy="5588027"/>
          </a:xfrm>
        </p:spPr>
      </p:pic>
    </p:spTree>
    <p:extLst>
      <p:ext uri="{BB962C8B-B14F-4D97-AF65-F5344CB8AC3E}">
        <p14:creationId xmlns:p14="http://schemas.microsoft.com/office/powerpoint/2010/main" val="2776948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784D3-0621-3067-B774-75A122DB7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9640"/>
          </a:xfrm>
        </p:spPr>
        <p:txBody>
          <a:bodyPr>
            <a:normAutofit/>
          </a:bodyPr>
          <a:lstStyle/>
          <a:p>
            <a:r>
              <a:rPr lang="en-US" sz="800" dirty="0"/>
              <a:t>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8D52B-1F72-1398-8E9B-44488F731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3913"/>
            <a:ext cx="10515600" cy="5183050"/>
          </a:xfrm>
        </p:spPr>
        <p:txBody>
          <a:bodyPr/>
          <a:lstStyle/>
          <a:p>
            <a:pPr marL="0" indent="0">
              <a:buNone/>
            </a:pPr>
            <a:r>
              <a:rPr lang="en-US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“The SHC brings together multiple individuals and service agencies to address the prevention and resolution of homelessness in the Sooke region. </a:t>
            </a:r>
          </a:p>
          <a:p>
            <a:pPr marL="0" indent="0">
              <a:buNone/>
            </a:pPr>
            <a:endParaRPr lang="en-US" b="1" kern="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 provides support, advice and advocacy to and for the Sooke Shelter Society, an independent registered charity that is responsible for the networking,</a:t>
            </a:r>
            <a:r>
              <a:rPr lang="en-CA" b="1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</a:t>
            </a:r>
            <a:r>
              <a:rPr lang="en-US" b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oordination</a:t>
            </a:r>
            <a:r>
              <a:rPr lang="en-US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delivery of homelessness and at-risk homelessness-related services in the Sooke region.”</a:t>
            </a:r>
          </a:p>
          <a:p>
            <a:pPr marL="0" indent="0" algn="just">
              <a:buNone/>
            </a:pPr>
            <a:endParaRPr lang="en-CA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i="1" dirty="0"/>
              <a:t>From the SHC Terms of Reference, updated annually </a:t>
            </a:r>
          </a:p>
        </p:txBody>
      </p:sp>
    </p:spTree>
    <p:extLst>
      <p:ext uri="{BB962C8B-B14F-4D97-AF65-F5344CB8AC3E}">
        <p14:creationId xmlns:p14="http://schemas.microsoft.com/office/powerpoint/2010/main" val="2009649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39EEA-16F6-0472-8289-9D2F7EDA4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719"/>
          </a:xfrm>
        </p:spPr>
        <p:txBody>
          <a:bodyPr>
            <a:normAutofit fontScale="90000"/>
          </a:bodyPr>
          <a:lstStyle/>
          <a:p>
            <a:r>
              <a:rPr lang="en-US" dirty="0"/>
              <a:t>*</a:t>
            </a:r>
          </a:p>
        </p:txBody>
      </p:sp>
      <p:pic>
        <p:nvPicPr>
          <p:cNvPr id="5" name="Content Placeholder 4" descr="A newspaper with a newspaper and a newspaper&#10;&#10;Description automatically generated with medium confidence">
            <a:extLst>
              <a:ext uri="{FF2B5EF4-FFF2-40B4-BE49-F238E27FC236}">
                <a16:creationId xmlns:a16="http://schemas.microsoft.com/office/drawing/2014/main" id="{2E062991-A039-EFE0-CDD7-883FE5AF2F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4814" y="365125"/>
            <a:ext cx="8105613" cy="5811838"/>
          </a:xfrm>
        </p:spPr>
      </p:pic>
    </p:spTree>
    <p:extLst>
      <p:ext uri="{BB962C8B-B14F-4D97-AF65-F5344CB8AC3E}">
        <p14:creationId xmlns:p14="http://schemas.microsoft.com/office/powerpoint/2010/main" val="4248707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BC523-34AC-783C-15C8-6C4A9E06D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618"/>
            <a:ext cx="10492409" cy="126373"/>
          </a:xfrm>
        </p:spPr>
        <p:txBody>
          <a:bodyPr>
            <a:normAutofit fontScale="90000"/>
          </a:bodyPr>
          <a:lstStyle/>
          <a:p>
            <a:r>
              <a:rPr lang="en-US" dirty="0"/>
              <a:t> Recently on Facebook</a:t>
            </a:r>
          </a:p>
        </p:txBody>
      </p:sp>
      <p:pic>
        <p:nvPicPr>
          <p:cNvPr id="5" name="Content Placeholder 4" descr="A screenshot of a chat&#10;&#10;Description automatically generated">
            <a:extLst>
              <a:ext uri="{FF2B5EF4-FFF2-40B4-BE49-F238E27FC236}">
                <a16:creationId xmlns:a16="http://schemas.microsoft.com/office/drawing/2014/main" id="{85BA1214-7E19-F4C9-BC7F-C5330998D6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7782" y="467254"/>
            <a:ext cx="4290633" cy="6143407"/>
          </a:xfrm>
        </p:spPr>
      </p:pic>
    </p:spTree>
    <p:extLst>
      <p:ext uri="{BB962C8B-B14F-4D97-AF65-F5344CB8AC3E}">
        <p14:creationId xmlns:p14="http://schemas.microsoft.com/office/powerpoint/2010/main" val="2845113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F9FF9-9DAE-BCD7-BAFE-A93840A99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075"/>
          </a:xfrm>
        </p:spPr>
        <p:txBody>
          <a:bodyPr>
            <a:normAutofit fontScale="90000"/>
          </a:bodyPr>
          <a:lstStyle/>
          <a:p>
            <a:r>
              <a:rPr lang="en-US" dirty="0"/>
              <a:t>*</a:t>
            </a:r>
          </a:p>
        </p:txBody>
      </p:sp>
      <p:pic>
        <p:nvPicPr>
          <p:cNvPr id="5" name="Content Placeholder 4" descr="A group of people with words&#10;&#10;Description automatically generated">
            <a:extLst>
              <a:ext uri="{FF2B5EF4-FFF2-40B4-BE49-F238E27FC236}">
                <a16:creationId xmlns:a16="http://schemas.microsoft.com/office/drawing/2014/main" id="{E0DD31CD-E61E-992B-927E-16A583E5F4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6378" y="691978"/>
            <a:ext cx="8550876" cy="5484985"/>
          </a:xfrm>
        </p:spPr>
      </p:pic>
    </p:spTree>
    <p:extLst>
      <p:ext uri="{BB962C8B-B14F-4D97-AF65-F5344CB8AC3E}">
        <p14:creationId xmlns:p14="http://schemas.microsoft.com/office/powerpoint/2010/main" val="1638302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4" name="Picture 33" descr="Close-up of hopscotch on a sidewalk">
            <a:extLst>
              <a:ext uri="{FF2B5EF4-FFF2-40B4-BE49-F238E27FC236}">
                <a16:creationId xmlns:a16="http://schemas.microsoft.com/office/drawing/2014/main" id="{AB9053D6-8322-D086-8F32-D1E7D4C5C7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88" r="25652" b="-1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2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EB322F-811C-A148-3B72-47A598EE9F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27048" y="407988"/>
            <a:ext cx="5721484" cy="2301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800" dirty="0"/>
              <a:t>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FB0C5-E2AC-CC9C-4656-43F837CBE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7048" y="805070"/>
            <a:ext cx="5721484" cy="5414755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-228600" algn="l">
              <a:buFont typeface="Arial" panose="020B0604020202020204" pitchFamily="34" charset="0"/>
              <a:buChar char="•"/>
            </a:pPr>
            <a:endParaRPr lang="en-US" sz="1900" dirty="0"/>
          </a:p>
          <a:p>
            <a:pPr algn="l"/>
            <a:r>
              <a:rPr lang="en-US" sz="1900" b="1" u="sng" dirty="0"/>
              <a:t>SHC Participants have included …</a:t>
            </a:r>
          </a:p>
          <a:p>
            <a:pPr algn="l"/>
            <a:r>
              <a:rPr lang="en-US" sz="1900" b="1" dirty="0"/>
              <a:t>- Alliance to End Homelessness in Greater Victoria </a:t>
            </a:r>
          </a:p>
          <a:p>
            <a:pPr algn="l"/>
            <a:r>
              <a:rPr lang="en-US" sz="1900" b="1" dirty="0"/>
              <a:t>- Sooke Shelter Society</a:t>
            </a:r>
          </a:p>
          <a:p>
            <a:pPr algn="l"/>
            <a:r>
              <a:rPr lang="en-US" sz="1900" b="1" dirty="0"/>
              <a:t>- T’Sou-ke First Nation</a:t>
            </a:r>
          </a:p>
          <a:p>
            <a:pPr algn="l"/>
            <a:r>
              <a:rPr lang="en-US" sz="1900" b="1" dirty="0"/>
              <a:t>- Pacheedaht First Nation </a:t>
            </a:r>
          </a:p>
          <a:p>
            <a:pPr algn="l"/>
            <a:r>
              <a:rPr lang="en-US" sz="1900" b="1" dirty="0"/>
              <a:t>- District of Sooke Bylaw Services</a:t>
            </a:r>
          </a:p>
          <a:p>
            <a:pPr algn="l"/>
            <a:r>
              <a:rPr lang="en-US" sz="1900" b="1" dirty="0"/>
              <a:t>- Mayor Tait/Council appointee</a:t>
            </a:r>
          </a:p>
          <a:p>
            <a:pPr algn="l"/>
            <a:r>
              <a:rPr lang="en-US" sz="1900" b="1" dirty="0"/>
              <a:t>- Sooke RCMP</a:t>
            </a:r>
          </a:p>
          <a:p>
            <a:pPr algn="l"/>
            <a:r>
              <a:rPr lang="en-US" sz="1900" b="1" dirty="0"/>
              <a:t>- Sooke Fire </a:t>
            </a:r>
          </a:p>
          <a:p>
            <a:pPr algn="l"/>
            <a:r>
              <a:rPr lang="en-US" sz="1900" b="1" dirty="0"/>
              <a:t>- CRD Reaching Home Program</a:t>
            </a:r>
          </a:p>
          <a:p>
            <a:pPr algn="l"/>
            <a:r>
              <a:rPr lang="en-US" sz="1900" b="1" dirty="0"/>
              <a:t>- BC Housing </a:t>
            </a:r>
          </a:p>
          <a:p>
            <a:pPr algn="l"/>
            <a:endParaRPr lang="en-US" sz="1900" b="1" dirty="0"/>
          </a:p>
          <a:p>
            <a:pPr algn="l"/>
            <a:r>
              <a:rPr lang="en-US" sz="1900" b="1" i="1" dirty="0"/>
              <a:t>Challenge: Declining attendance at SHC meetings now that the Hope Centre is operational.  </a:t>
            </a:r>
          </a:p>
        </p:txBody>
      </p:sp>
    </p:spTree>
    <p:extLst>
      <p:ext uri="{BB962C8B-B14F-4D97-AF65-F5344CB8AC3E}">
        <p14:creationId xmlns:p14="http://schemas.microsoft.com/office/powerpoint/2010/main" val="137691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D455EA-E5FF-3D82-9BCF-BB7FE4134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r>
              <a:rPr lang="en-US" sz="5200" dirty="0"/>
              <a:t>Context &amp; Timeline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A61AF49-A6B2-5224-BB99-F8724E11FC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5831217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8196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906374-D628-9097-A703-0A3C6AECA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200" y="944223"/>
            <a:ext cx="6155988" cy="392168"/>
          </a:xfrm>
        </p:spPr>
        <p:txBody>
          <a:bodyPr anchor="b">
            <a:normAutofit/>
          </a:bodyPr>
          <a:lstStyle/>
          <a:p>
            <a:r>
              <a:rPr lang="en-US" sz="800" dirty="0"/>
              <a:t>*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E42A4-021A-7AD2-A3A7-345633B55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5" y="1123124"/>
            <a:ext cx="7099947" cy="5050665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CA" sz="3200" b="1" kern="100" dirty="0">
                <a:solidFill>
                  <a:srgbClr val="FF0000">
                    <a:alpha val="80000"/>
                  </a:srgbClr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2016 - The Sooke Region Health </a:t>
            </a:r>
            <a:r>
              <a:rPr lang="en-CA" sz="3200" b="1" kern="100" dirty="0">
                <a:solidFill>
                  <a:srgbClr val="FF0000">
                    <a:alpha val="80000"/>
                  </a:srgbClr>
                </a:solidFill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Summit, </a:t>
            </a:r>
            <a:r>
              <a:rPr lang="en-CA" sz="3200" b="1" kern="100" dirty="0">
                <a:solidFill>
                  <a:srgbClr val="FF0000">
                    <a:alpha val="80000"/>
                  </a:srgbClr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hosted by SRCHN and Mayor Maja Tait’s Primary Health Care Working Group, identified community gaps in health and special-needs services, social and recreational activities, and healthy food accessibility. </a:t>
            </a:r>
          </a:p>
          <a:p>
            <a:pPr marL="0" indent="0">
              <a:buNone/>
            </a:pPr>
            <a:r>
              <a:rPr lang="en-CA" sz="3200" b="1" i="1" kern="100" dirty="0">
                <a:solidFill>
                  <a:schemeClr val="tx1">
                    <a:alpha val="80000"/>
                  </a:schemeClr>
                </a:solidFill>
                <a:effectLst/>
                <a:latin typeface="Angsana New" panose="02020603050405020304" pitchFamily="18" charset="-34"/>
                <a:ea typeface="Calibri" panose="020F0502020204030204" pitchFamily="34" charset="0"/>
                <a:cs typeface="Angsana New" panose="02020603050405020304" pitchFamily="18" charset="-34"/>
              </a:rPr>
              <a:t>- A year-round homeless shelter for the unhoused and support services for those at-risk of homelessness was prominent among local needs.</a:t>
            </a:r>
          </a:p>
          <a:p>
            <a:pPr marL="0" indent="0">
              <a:buNone/>
            </a:pPr>
            <a:endParaRPr lang="en-US" sz="32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en-CA" sz="3200" kern="100" dirty="0">
                <a:solidFill>
                  <a:srgbClr val="00B050">
                    <a:alpha val="80000"/>
                  </a:srgbClr>
                </a:solidFill>
                <a:effectLst/>
                <a:ea typeface="Calibri" panose="020F0502020204030204" pitchFamily="34" charset="0"/>
                <a:cs typeface="Angsana New" panose="02020603050405020304" pitchFamily="18" charset="-34"/>
              </a:rPr>
              <a:t>2017 - Sooke Shelter Society founded with a mission of </a:t>
            </a:r>
            <a:r>
              <a:rPr lang="en-US" sz="3200" kern="0" dirty="0">
                <a:solidFill>
                  <a:srgbClr val="00B050">
                    <a:alpha val="80000"/>
                  </a:srgbClr>
                </a:solidFill>
                <a:effectLst/>
                <a:ea typeface="Calibri" panose="020F0502020204030204" pitchFamily="34" charset="0"/>
                <a:cs typeface="Angsana New" panose="02020603050405020304" pitchFamily="18" charset="-34"/>
              </a:rPr>
              <a:t>ensuring that all people in the Sooke area have access to safe, affordable, and long-term housing as well as holistic health support services</a:t>
            </a:r>
            <a:endParaRPr lang="en-CA" sz="3200" kern="100" dirty="0">
              <a:solidFill>
                <a:srgbClr val="00B050">
                  <a:alpha val="80000"/>
                </a:srgbClr>
              </a:solidFill>
              <a:effectLst/>
              <a:ea typeface="Calibri" panose="020F0502020204030204" pitchFamily="34" charset="0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en-US" sz="1900" dirty="0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7" name="Graphic 6" descr="Hospital">
            <a:extLst>
              <a:ext uri="{FF2B5EF4-FFF2-40B4-BE49-F238E27FC236}">
                <a16:creationId xmlns:a16="http://schemas.microsoft.com/office/drawing/2014/main" id="{842CCBA6-A34E-FDD9-7C54-8B7455626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72653" y="1980885"/>
            <a:ext cx="3548404" cy="3548404"/>
          </a:xfrm>
          <a:prstGeom prst="rect">
            <a:avLst/>
          </a:prstGeom>
        </p:spPr>
      </p:pic>
      <p:sp>
        <p:nvSpPr>
          <p:cNvPr id="14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4552" y="189928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6862" y="218992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064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18896E-98C4-9795-326E-A7B48F0CD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6390"/>
            <a:ext cx="6155988" cy="45719"/>
          </a:xfrm>
        </p:spPr>
        <p:txBody>
          <a:bodyPr anchor="b">
            <a:normAutofit fontScale="90000"/>
          </a:bodyPr>
          <a:lstStyle/>
          <a:p>
            <a:r>
              <a:rPr lang="en-US" sz="800" dirty="0"/>
              <a:t>*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B6CAF-F3DE-7D69-9936-9B221746B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6" y="1053552"/>
            <a:ext cx="6190412" cy="5120238"/>
          </a:xfrm>
        </p:spPr>
        <p:txBody>
          <a:bodyPr anchor="t">
            <a:normAutofit fontScale="62500" lnSpcReduction="20000"/>
          </a:bodyPr>
          <a:lstStyle/>
          <a:p>
            <a:pPr marL="0" indent="0">
              <a:buNone/>
            </a:pPr>
            <a:endParaRPr lang="en-US" sz="1400" b="1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rgbClr val="FF0000">
                    <a:alpha val="80000"/>
                  </a:srgbClr>
                </a:solidFill>
              </a:rPr>
              <a:t>2019 - Sooke Region Communities Health Network and the District of Sooke form the </a:t>
            </a:r>
            <a:r>
              <a:rPr lang="en-US" sz="5100" b="1" dirty="0">
                <a:solidFill>
                  <a:srgbClr val="FF0000">
                    <a:alpha val="80000"/>
                  </a:srgbClr>
                </a:solidFill>
              </a:rPr>
              <a:t>Sooke Homelessness Coalition </a:t>
            </a:r>
          </a:p>
          <a:p>
            <a:pPr marL="0" indent="0">
              <a:buNone/>
            </a:pPr>
            <a:endParaRPr lang="en-US" sz="4000" b="1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rgbClr val="00B050">
                    <a:alpha val="80000"/>
                  </a:srgbClr>
                </a:solidFill>
              </a:rPr>
              <a:t>Spring 2021 - Hope Centre purchased by BC Housing </a:t>
            </a:r>
          </a:p>
          <a:p>
            <a:pPr marL="0" indent="0">
              <a:buNone/>
            </a:pPr>
            <a:endParaRPr lang="en-US" sz="4000" b="1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rgbClr val="FF0000">
                    <a:alpha val="80000"/>
                  </a:srgbClr>
                </a:solidFill>
              </a:rPr>
              <a:t>2021/22 – SHC Strategic Plan development -50+ community members representing a dozen organizations </a:t>
            </a:r>
          </a:p>
          <a:p>
            <a:pPr marL="0" indent="0">
              <a:buNone/>
            </a:pPr>
            <a:endParaRPr lang="en-US" sz="4000" b="1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rgbClr val="00B050">
                    <a:alpha val="80000"/>
                  </a:srgbClr>
                </a:solidFill>
              </a:rPr>
              <a:t>2022 – Sooke Shelter Society takes over management of the Hope Centre </a:t>
            </a:r>
          </a:p>
        </p:txBody>
      </p:sp>
      <p:pic>
        <p:nvPicPr>
          <p:cNvPr id="7" name="Graphic 6" descr="Health">
            <a:extLst>
              <a:ext uri="{FF2B5EF4-FFF2-40B4-BE49-F238E27FC236}">
                <a16:creationId xmlns:a16="http://schemas.microsoft.com/office/drawing/2014/main" id="{1D433973-2F9C-7A55-AC59-E73D3730E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72653" y="1980885"/>
            <a:ext cx="3548404" cy="3548404"/>
          </a:xfrm>
          <a:prstGeom prst="rect">
            <a:avLst/>
          </a:prstGeom>
        </p:spPr>
      </p:pic>
      <p:sp>
        <p:nvSpPr>
          <p:cNvPr id="14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4552" y="189928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6862" y="218992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26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316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Hope Centre Overview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9350"/>
            <a:ext cx="10515600" cy="4767613"/>
          </a:xfrm>
        </p:spPr>
        <p:txBody>
          <a:bodyPr>
            <a:normAutofit/>
          </a:bodyPr>
          <a:lstStyle/>
          <a:p>
            <a:r>
              <a:rPr lang="en-US" sz="3000" dirty="0"/>
              <a:t>Purchased by BC Housing in February 2021 to provide 33 units of transitional housing for unhoused individuals in Sooke. </a:t>
            </a:r>
          </a:p>
          <a:p>
            <a:r>
              <a:rPr lang="en-US" sz="3000" dirty="0"/>
              <a:t>Addiction, mental health and other support services available on-site through the CRD’s Reaching Home Program</a:t>
            </a:r>
          </a:p>
          <a:p>
            <a:r>
              <a:rPr lang="en-US" sz="3000" dirty="0"/>
              <a:t>Building managed by the Sooke Shelter Society </a:t>
            </a:r>
          </a:p>
          <a:p>
            <a:r>
              <a:rPr lang="en-US" sz="3000" dirty="0"/>
              <a:t>Ground floor support-services hub now being constructed by BC Housing as shelter residents move into upstairs apartments</a:t>
            </a:r>
          </a:p>
          <a:p>
            <a:r>
              <a:rPr lang="en-US" sz="3000" dirty="0"/>
              <a:t>New BC Housing apartments on Sooke’s east-side will include 49 shelter-rate subsidized units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81006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64D20-8AB5-9565-9579-27A779DDE5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4EEAAD-8CB6-94B1-E17A-3BED4DBD6F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hart with colorful squares&#10;&#10;Description automatically generated with medium confidence">
            <a:extLst>
              <a:ext uri="{FF2B5EF4-FFF2-40B4-BE49-F238E27FC236}">
                <a16:creationId xmlns:a16="http://schemas.microsoft.com/office/drawing/2014/main" id="{12E9C84E-9016-9086-DE8E-E54D8989C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036" y="0"/>
            <a:ext cx="9675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00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8E443B-1A67-730F-7A6A-F4138DB87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072" y="1289765"/>
            <a:ext cx="3651101" cy="4270963"/>
          </a:xfrm>
        </p:spPr>
        <p:txBody>
          <a:bodyPr anchor="ctr">
            <a:normAutofit/>
          </a:bodyPr>
          <a:lstStyle/>
          <a:p>
            <a:pPr algn="ctr"/>
            <a:r>
              <a:rPr lang="en-US" sz="4300" b="1" dirty="0">
                <a:solidFill>
                  <a:srgbClr val="FFFFFF"/>
                </a:solidFill>
              </a:rPr>
              <a:t>Strategic Plan Priorities  </a:t>
            </a:r>
            <a:r>
              <a:rPr lang="en-CA" sz="4300" b="1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Actions Continuing and Underway </a:t>
            </a:r>
            <a:br>
              <a:rPr lang="en-CA" sz="4300" b="1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4300" dirty="0">
              <a:solidFill>
                <a:srgbClr val="FFFFFF"/>
              </a:solidFill>
            </a:endParaRPr>
          </a:p>
        </p:txBody>
      </p:sp>
      <p:sp>
        <p:nvSpPr>
          <p:cNvPr id="29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0E0ADCE-1072-6112-B32A-711D41E12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CA" sz="1400" b="1" kern="100" dirty="0">
              <a:solidFill>
                <a:schemeClr val="tx1">
                  <a:alpha val="80000"/>
                </a:schemeClr>
              </a:solidFill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CA" sz="2000" b="1" kern="100" dirty="0">
                <a:solidFill>
                  <a:srgbClr val="FF0000">
                    <a:alpha val="8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Sooke Homelessness Coalition</a:t>
            </a:r>
          </a:p>
          <a:p>
            <a:r>
              <a:rPr lang="en-CA" sz="1400" b="1" kern="100" dirty="0">
                <a:solidFill>
                  <a:schemeClr val="tx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Advocacy for stable, long-term funding </a:t>
            </a:r>
          </a:p>
          <a:p>
            <a:r>
              <a:rPr lang="en-CA" sz="1400" b="1" kern="100" dirty="0">
                <a:solidFill>
                  <a:schemeClr val="tx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Stakeholder </a:t>
            </a:r>
            <a:r>
              <a:rPr lang="en-CA" sz="1400" b="1" kern="100" dirty="0">
                <a:solidFill>
                  <a:schemeClr val="tx1">
                    <a:alpha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CA" sz="1400" b="1" kern="100" dirty="0">
                <a:solidFill>
                  <a:schemeClr val="tx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gagement via regular meetings </a:t>
            </a:r>
          </a:p>
          <a:p>
            <a:r>
              <a:rPr lang="en-CA" sz="1400" b="1" kern="100" dirty="0">
                <a:solidFill>
                  <a:schemeClr val="tx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 Sooke Community Advisory Team </a:t>
            </a:r>
          </a:p>
          <a:p>
            <a:r>
              <a:rPr lang="en-CA" sz="1400" b="1" kern="100" dirty="0">
                <a:solidFill>
                  <a:schemeClr val="tx1">
                    <a:alpha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CA" sz="1400" b="1" kern="100" dirty="0">
                <a:solidFill>
                  <a:schemeClr val="tx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ddiction treatment centre in the Sooke region </a:t>
            </a:r>
          </a:p>
          <a:p>
            <a:r>
              <a:rPr lang="en-CA" sz="1400" b="1" kern="100" dirty="0">
                <a:solidFill>
                  <a:schemeClr val="tx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RV/Homeowner Matchmaking pilot project </a:t>
            </a:r>
          </a:p>
          <a:p>
            <a:pPr marL="0" indent="0">
              <a:buNone/>
            </a:pPr>
            <a:endParaRPr lang="en-CA" sz="1400" b="1" kern="100" dirty="0">
              <a:solidFill>
                <a:schemeClr val="tx1">
                  <a:alpha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CA" sz="2000" b="1" kern="100" dirty="0">
                <a:solidFill>
                  <a:srgbClr val="FF0000">
                    <a:alpha val="80000"/>
                  </a:srgb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Sooke Shelter Society</a:t>
            </a:r>
          </a:p>
          <a:p>
            <a:r>
              <a:rPr lang="en-US" sz="1400" b="1" dirty="0">
                <a:solidFill>
                  <a:schemeClr val="tx1">
                    <a:alpha val="80000"/>
                  </a:schemeClr>
                </a:solidFill>
              </a:rPr>
              <a:t>Ongoing day-to-day operations and out-reach</a:t>
            </a:r>
          </a:p>
          <a:p>
            <a:r>
              <a:rPr lang="en-US" sz="1400" b="1" dirty="0">
                <a:solidFill>
                  <a:schemeClr val="tx1">
                    <a:alpha val="80000"/>
                  </a:schemeClr>
                </a:solidFill>
              </a:rPr>
              <a:t>Develop a Financial Management Team </a:t>
            </a:r>
            <a:endParaRPr lang="en-CA" sz="1400" b="1" kern="100" dirty="0">
              <a:solidFill>
                <a:schemeClr val="tx1">
                  <a:alpha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sz="1400" b="1" kern="100" dirty="0">
                <a:solidFill>
                  <a:schemeClr val="tx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Operationalize the Sooke Hub at the Hope Centre </a:t>
            </a:r>
          </a:p>
          <a:p>
            <a:r>
              <a:rPr lang="en-US" sz="1400" b="1" dirty="0">
                <a:solidFill>
                  <a:schemeClr val="tx1">
                    <a:alpha val="80000"/>
                  </a:schemeClr>
                </a:solidFill>
              </a:rPr>
              <a:t>Fundraising Campaigns </a:t>
            </a:r>
          </a:p>
          <a:p>
            <a:r>
              <a:rPr lang="en-US" sz="1400" b="1" dirty="0">
                <a:solidFill>
                  <a:schemeClr val="tx1">
                    <a:alpha val="80000"/>
                  </a:schemeClr>
                </a:solidFill>
              </a:rPr>
              <a:t>Advocacy for stable, long-term funding</a:t>
            </a:r>
          </a:p>
          <a:p>
            <a:endParaRPr lang="en-CA" sz="1400" b="1" kern="100" dirty="0">
              <a:solidFill>
                <a:schemeClr val="tx1">
                  <a:alpha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CA" sz="1400" b="1" kern="100" dirty="0">
              <a:solidFill>
                <a:schemeClr val="tx1">
                  <a:alpha val="8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CA" sz="1400" b="1" kern="100" dirty="0">
                <a:solidFill>
                  <a:schemeClr val="tx1">
                    <a:alpha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CA" sz="1400" kern="100" dirty="0">
              <a:solidFill>
                <a:schemeClr val="tx1">
                  <a:alpha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4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33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569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765</Words>
  <Application>Microsoft Macintosh PowerPoint</Application>
  <PresentationFormat>Widescreen</PresentationFormat>
  <Paragraphs>90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Angsana New</vt:lpstr>
      <vt:lpstr>Arial</vt:lpstr>
      <vt:lpstr>Arial Hebrew Scholar</vt:lpstr>
      <vt:lpstr>Calibri</vt:lpstr>
      <vt:lpstr>Calibri Light</vt:lpstr>
      <vt:lpstr>Times New Roman</vt:lpstr>
      <vt:lpstr>Office Theme</vt:lpstr>
      <vt:lpstr>Sooke Homelessness Coalition  Community Action Team</vt:lpstr>
      <vt:lpstr>*</vt:lpstr>
      <vt:lpstr>*</vt:lpstr>
      <vt:lpstr>Context &amp; Timeline</vt:lpstr>
      <vt:lpstr>*</vt:lpstr>
      <vt:lpstr>*</vt:lpstr>
      <vt:lpstr>Hope Centre Overview </vt:lpstr>
      <vt:lpstr>PowerPoint Presentation</vt:lpstr>
      <vt:lpstr>Strategic Plan Priorities  Actions Continuing and Underway  </vt:lpstr>
      <vt:lpstr>Leading unrealized Priority Actions </vt:lpstr>
      <vt:lpstr> Sooke Community Advisory Team   - Terms of Reference based on the BC Housing template -- created, modified and approved by the SHC - BC Housing twice attempted unsuccessfully to launch its advisory group; recognizes SHC serves this purpose - SHC decided independently to form a CAT   - First monthly meeting on Nov. 24, 2023  </vt:lpstr>
      <vt:lpstr>Operationalize the Sooke Hub at Hummingbird Place (formerly the Hope Centre)    Near competition of a ground-floor service hub that will include six shelter beds, support-worker office space, commercial kitchen, common area, showers, laundry facilities.  Serving Hummingbird residents and all those at-risk of homelessness in the community.  </vt:lpstr>
      <vt:lpstr>Ongoing: Community Education &amp; Engagement</vt:lpstr>
      <vt:lpstr>Advocacy</vt:lpstr>
      <vt:lpstr>PowerPoint Presentation</vt:lpstr>
      <vt:lpstr>*</vt:lpstr>
      <vt:lpstr>Sooke Food Bank out-reach to Sooke Shelter </vt:lpstr>
      <vt:lpstr>Community at Hummingbird Place  </vt:lpstr>
      <vt:lpstr>*</vt:lpstr>
      <vt:lpstr>*</vt:lpstr>
      <vt:lpstr> Recently on Facebook</vt:lpstr>
      <vt:lpstr>*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Sooke Homelessness Coalition  Community Action Team</dc:title>
  <dc:creator>Jeff Bateman</dc:creator>
  <cp:lastModifiedBy>Jeff Bateman</cp:lastModifiedBy>
  <cp:revision>6</cp:revision>
  <dcterms:created xsi:type="dcterms:W3CDTF">2023-11-24T16:53:25Z</dcterms:created>
  <dcterms:modified xsi:type="dcterms:W3CDTF">2023-11-25T00:01:20Z</dcterms:modified>
</cp:coreProperties>
</file>